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6" r:id="rId8"/>
    <p:sldId id="262" r:id="rId9"/>
    <p:sldId id="263" r:id="rId10"/>
    <p:sldId id="264" r:id="rId11"/>
    <p:sldId id="265" r:id="rId12"/>
  </p:sldIdLst>
  <p:sldSz cx="14630400" cy="8229600"/>
  <p:notesSz cx="8229600" cy="14630400"/>
  <p:embeddedFontLst>
    <p:embeddedFont>
      <p:font typeface="Barlow" panose="00000500000000000000" pitchFamily="2" charset="0"/>
      <p:regular r:id="rId14"/>
      <p:bold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C967085-980D-4A81-A6EA-D51E5FD99AC3}">
          <p14:sldIdLst>
            <p14:sldId id="256"/>
            <p14:sldId id="257"/>
            <p14:sldId id="258"/>
            <p14:sldId id="259"/>
            <p14:sldId id="260"/>
            <p14:sldId id="261"/>
            <p14:sldId id="266"/>
            <p14:sldId id="262"/>
            <p14:sldId id="263"/>
            <p14:sldId id="264"/>
            <p14:sldId id="26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5033" autoAdjust="0"/>
  </p:normalViewPr>
  <p:slideViewPr>
    <p:cSldViewPr snapToGrid="0" snapToObjects="1">
      <p:cViewPr varScale="1">
        <p:scale>
          <a:sx n="65" d="100"/>
          <a:sy n="65" d="100"/>
        </p:scale>
        <p:origin x="830" y="1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54536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13" Type="http://schemas.openxmlformats.org/officeDocument/2006/relationships/hyperlink" Target="https://creativecommons.org/licenses/by/3.0/" TargetMode="External"/><Relationship Id="rId18" Type="http://schemas.openxmlformats.org/officeDocument/2006/relationships/hyperlink" Target="https://www.electronics-lab.com/nodemcu-esp32-c3-risc-v-based-development-boards-supports-wi-fi-and-ble/" TargetMode="External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hyperlink" Target="https://dqsoft.blogspot.com/2018/08/sensor-de-umidade-e-temperatura-dht11.html" TargetMode="External"/><Relationship Id="rId17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6" Type="http://schemas.openxmlformats.org/officeDocument/2006/relationships/hyperlink" Target="https://creativecommons.org/licenses/by-nc-nd/3.0/" TargetMode="External"/><Relationship Id="rId20" Type="http://schemas.openxmlformats.org/officeDocument/2006/relationships/hyperlink" Target="https://www.electronics-lab.com/raspberry-pi-zero-internet-connected-information-display/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11" Type="http://schemas.openxmlformats.org/officeDocument/2006/relationships/image" Target="../media/image10.jpg"/><Relationship Id="rId5" Type="http://schemas.openxmlformats.org/officeDocument/2006/relationships/image" Target="../media/image6.png"/><Relationship Id="rId15" Type="http://schemas.openxmlformats.org/officeDocument/2006/relationships/hyperlink" Target="https://jpralves.net/tag/gp2y1010au0f.html" TargetMode="External"/><Relationship Id="rId10" Type="http://schemas.openxmlformats.org/officeDocument/2006/relationships/hyperlink" Target="https://creativecommons.org/licenses/by-sa/3.0/" TargetMode="External"/><Relationship Id="rId19" Type="http://schemas.openxmlformats.org/officeDocument/2006/relationships/image" Target="../media/image13.jpg"/><Relationship Id="rId4" Type="http://schemas.openxmlformats.org/officeDocument/2006/relationships/image" Target="../media/image5.png"/><Relationship Id="rId9" Type="http://schemas.openxmlformats.org/officeDocument/2006/relationships/hyperlink" Target="https://www.wampirius.com/medicion-del-co2/" TargetMode="External"/><Relationship Id="rId14" Type="http://schemas.openxmlformats.org/officeDocument/2006/relationships/image" Target="../media/image11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creativecommons.org/licenses/by-nc-nd/3.0/" TargetMode="External"/><Relationship Id="rId5" Type="http://schemas.openxmlformats.org/officeDocument/2006/relationships/hyperlink" Target="https://jpralves.net/tag/gp2y1010au0f.html" TargetMode="External"/><Relationship Id="rId4" Type="http://schemas.openxmlformats.org/officeDocument/2006/relationships/image" Target="../media/image11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2035492"/>
            <a:ext cx="12451913" cy="43881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     </a:t>
            </a:r>
            <a:r>
              <a:rPr lang="en-US" sz="4300" b="1" u="sng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Air Quality Monitoring System Using Sensor</a:t>
            </a:r>
            <a:endParaRPr lang="en-US" sz="4300" u="sng" dirty="0"/>
          </a:p>
        </p:txBody>
      </p:sp>
      <p:sp>
        <p:nvSpPr>
          <p:cNvPr id="4" name="Text 1"/>
          <p:cNvSpPr/>
          <p:nvPr/>
        </p:nvSpPr>
        <p:spPr>
          <a:xfrm>
            <a:off x="1211579" y="3505795"/>
            <a:ext cx="6961585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                                                   A Modular Real-Time Approach to Environmental Sensing</a:t>
            </a:r>
            <a:endParaRPr lang="en-US" sz="2150" dirty="0"/>
          </a:p>
        </p:txBody>
      </p:sp>
      <p:sp>
        <p:nvSpPr>
          <p:cNvPr id="5" name="Text 2"/>
          <p:cNvSpPr/>
          <p:nvPr/>
        </p:nvSpPr>
        <p:spPr>
          <a:xfrm>
            <a:off x="1828801" y="4218980"/>
            <a:ext cx="10847070" cy="19750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850"/>
              </a:lnSpc>
              <a:buNone/>
            </a:pPr>
            <a:r>
              <a:rPr lang="en-US" sz="24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 technical presentation detailing the integration and functionality of key sensors and the ESP32 microcontroller for comprehensive air quality assessment.</a:t>
            </a:r>
            <a:endParaRPr lang="en-US" sz="2400" dirty="0"/>
          </a:p>
        </p:txBody>
      </p:sp>
    </p:spTree>
  </p:cSld>
  <p:clrMapOvr>
    <a:masterClrMapping/>
  </p:clrMapOvr>
  <p:transition spd="slow">
    <p:fade thruBlk="1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51855" y="433626"/>
            <a:ext cx="7541419" cy="3504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endParaRPr lang="en-US" sz="220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8494" y="5351804"/>
            <a:ext cx="524317" cy="524317"/>
          </a:xfrm>
          <a:prstGeom prst="rect">
            <a:avLst/>
          </a:prstGeom>
        </p:spPr>
      </p:pic>
      <p:pic>
        <p:nvPicPr>
          <p:cNvPr id="16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14752" y="5351804"/>
            <a:ext cx="524316" cy="524317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551855" y="8100298"/>
            <a:ext cx="13526691" cy="2521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1950"/>
              </a:lnSpc>
              <a:buSzPct val="100000"/>
            </a:pPr>
            <a:r>
              <a:rPr lang="en-US" sz="12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.</a:t>
            </a:r>
            <a:endParaRPr lang="en-US" sz="1200" dirty="0"/>
          </a:p>
        </p:txBody>
      </p:sp>
      <p:sp>
        <p:nvSpPr>
          <p:cNvPr id="19" name="Text 12"/>
          <p:cNvSpPr/>
          <p:nvPr/>
        </p:nvSpPr>
        <p:spPr>
          <a:xfrm>
            <a:off x="551855" y="8407598"/>
            <a:ext cx="13526691" cy="2521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1950"/>
              </a:lnSpc>
              <a:buSzPct val="100000"/>
            </a:pPr>
            <a:r>
              <a:rPr lang="en-US" sz="12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.</a:t>
            </a:r>
            <a:endParaRPr lang="en-US" sz="1200" dirty="0"/>
          </a:p>
        </p:txBody>
      </p:sp>
      <p:sp>
        <p:nvSpPr>
          <p:cNvPr id="20" name="Text 13"/>
          <p:cNvSpPr/>
          <p:nvPr/>
        </p:nvSpPr>
        <p:spPr>
          <a:xfrm>
            <a:off x="551855" y="8714899"/>
            <a:ext cx="13526691" cy="2521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Further integration allows for wireless data logging or automated alerts when critical thresholds are exceeded.</a:t>
            </a:r>
            <a:endParaRPr lang="en-US" sz="1200" dirty="0"/>
          </a:p>
        </p:txBody>
      </p:sp>
      <p:pic>
        <p:nvPicPr>
          <p:cNvPr id="21" name="Picture 20" descr="A map of a road with green pointers&#10;&#10;AI-generated content may be incorrect.">
            <a:extLst>
              <a:ext uri="{FF2B5EF4-FFF2-40B4-BE49-F238E27FC236}">
                <a16:creationId xmlns:a16="http://schemas.microsoft.com/office/drawing/2014/main" id="{85403B27-A94F-8498-0357-AE6A3FC2EE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-1081"/>
            <a:ext cx="14712462" cy="87159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01291" y="856536"/>
            <a:ext cx="9935051" cy="5087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00"/>
              </a:lnSpc>
              <a:buNone/>
            </a:pPr>
            <a:r>
              <a:rPr lang="en-US" sz="32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Conclusion: Smart, Real-Time Air Quality Monitoring</a:t>
            </a:r>
            <a:endParaRPr lang="en-US" sz="3200" dirty="0"/>
          </a:p>
        </p:txBody>
      </p:sp>
      <p:sp>
        <p:nvSpPr>
          <p:cNvPr id="3" name="Text 1"/>
          <p:cNvSpPr/>
          <p:nvPr/>
        </p:nvSpPr>
        <p:spPr>
          <a:xfrm>
            <a:off x="801291" y="1823204"/>
            <a:ext cx="13027819" cy="7324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8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This sensor-based system provides a cost-effective and powerful platform for comprehensive environmental sensing, supporting healthier living and working spaces.</a:t>
            </a:r>
            <a:endParaRPr lang="en-US" sz="1800" dirty="0"/>
          </a:p>
        </p:txBody>
      </p:sp>
      <p:sp>
        <p:nvSpPr>
          <p:cNvPr id="4" name="Text 2"/>
          <p:cNvSpPr/>
          <p:nvPr/>
        </p:nvSpPr>
        <p:spPr>
          <a:xfrm>
            <a:off x="2256711" y="3090267"/>
            <a:ext cx="2778562" cy="3180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Comprehensive Insight</a:t>
            </a:r>
            <a:endParaRPr lang="en-US" sz="2000" dirty="0"/>
          </a:p>
        </p:txBody>
      </p:sp>
      <p:sp>
        <p:nvSpPr>
          <p:cNvPr id="5" name="Text 3"/>
          <p:cNvSpPr/>
          <p:nvPr/>
        </p:nvSpPr>
        <p:spPr>
          <a:xfrm>
            <a:off x="801291" y="3545562"/>
            <a:ext cx="4233982" cy="10987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8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Multiple sensors ensure a complete picture of air quality, humidity, and temperature.</a:t>
            </a:r>
            <a:endParaRPr lang="en-US" sz="180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5272" y="2813209"/>
            <a:ext cx="4559737" cy="4559737"/>
          </a:xfrm>
          <a:prstGeom prst="rect">
            <a:avLst/>
          </a:prstGeom>
        </p:spPr>
      </p:pic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4168" y="4201656"/>
            <a:ext cx="321945" cy="402431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9595009" y="2864763"/>
            <a:ext cx="2825591" cy="3180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Real-Time Performance</a:t>
            </a:r>
            <a:endParaRPr lang="en-US" sz="2000" dirty="0"/>
          </a:p>
        </p:txBody>
      </p:sp>
      <p:sp>
        <p:nvSpPr>
          <p:cNvPr id="9" name="Text 5"/>
          <p:cNvSpPr/>
          <p:nvPr/>
        </p:nvSpPr>
        <p:spPr>
          <a:xfrm>
            <a:off x="9595009" y="3320058"/>
            <a:ext cx="4234101" cy="7324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8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ESP32 ensures rapid data processing and immediate visualisation on the OLED.</a:t>
            </a:r>
            <a:endParaRPr lang="en-US" sz="180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5272" y="2813209"/>
            <a:ext cx="4559737" cy="4559737"/>
          </a:xfrm>
          <a:prstGeom prst="rect">
            <a:avLst/>
          </a:prstGeom>
        </p:spPr>
      </p:pic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16832" y="3775055"/>
            <a:ext cx="321945" cy="402431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10052923" y="4499134"/>
            <a:ext cx="2544008" cy="3180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Cost-Effective</a:t>
            </a:r>
            <a:endParaRPr lang="en-US" sz="2000" dirty="0"/>
          </a:p>
        </p:txBody>
      </p:sp>
      <p:sp>
        <p:nvSpPr>
          <p:cNvPr id="13" name="Text 7"/>
          <p:cNvSpPr/>
          <p:nvPr/>
        </p:nvSpPr>
        <p:spPr>
          <a:xfrm>
            <a:off x="10052923" y="4954429"/>
            <a:ext cx="3776186" cy="7324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8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Utilises affordable, readily available components for wide deployment.</a:t>
            </a:r>
            <a:endParaRPr lang="en-US" sz="1800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5272" y="2813209"/>
            <a:ext cx="4559737" cy="4559737"/>
          </a:xfrm>
          <a:prstGeom prst="rect">
            <a:avLst/>
          </a:prstGeom>
        </p:spPr>
      </p:pic>
      <p:pic>
        <p:nvPicPr>
          <p:cNvPr id="15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28124" y="4891742"/>
            <a:ext cx="321945" cy="402431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9595009" y="6133505"/>
            <a:ext cx="2544008" cy="3180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Health Focus</a:t>
            </a:r>
            <a:endParaRPr lang="en-US" sz="2000" dirty="0"/>
          </a:p>
        </p:txBody>
      </p:sp>
      <p:sp>
        <p:nvSpPr>
          <p:cNvPr id="17" name="Text 9"/>
          <p:cNvSpPr/>
          <p:nvPr/>
        </p:nvSpPr>
        <p:spPr>
          <a:xfrm>
            <a:off x="9595009" y="6588800"/>
            <a:ext cx="4234101" cy="7324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8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Enables timely action based on detection of particulate matter and harmful gases.</a:t>
            </a:r>
            <a:endParaRPr lang="en-US" sz="1800" dirty="0"/>
          </a:p>
        </p:txBody>
      </p:sp>
      <p:pic>
        <p:nvPicPr>
          <p:cNvPr id="1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35272" y="2813209"/>
            <a:ext cx="4559737" cy="4559737"/>
          </a:xfrm>
          <a:prstGeom prst="rect">
            <a:avLst/>
          </a:prstGeom>
        </p:spPr>
      </p:pic>
      <p:pic>
        <p:nvPicPr>
          <p:cNvPr id="1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16832" y="6008430"/>
            <a:ext cx="321945" cy="402431"/>
          </a:xfrm>
          <a:prstGeom prst="rect">
            <a:avLst/>
          </a:prstGeom>
        </p:spPr>
      </p:pic>
      <p:sp>
        <p:nvSpPr>
          <p:cNvPr id="20" name="Text 10"/>
          <p:cNvSpPr/>
          <p:nvPr/>
        </p:nvSpPr>
        <p:spPr>
          <a:xfrm>
            <a:off x="2491264" y="5541764"/>
            <a:ext cx="2544008" cy="3180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IoT Ready</a:t>
            </a:r>
            <a:endParaRPr lang="en-US" sz="2000" dirty="0"/>
          </a:p>
        </p:txBody>
      </p:sp>
      <p:sp>
        <p:nvSpPr>
          <p:cNvPr id="21" name="Text 11"/>
          <p:cNvSpPr/>
          <p:nvPr/>
        </p:nvSpPr>
        <p:spPr>
          <a:xfrm>
            <a:off x="801291" y="5997059"/>
            <a:ext cx="4233982" cy="10987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8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The ESP32 foundation supports future integration with cloud monitoring services.</a:t>
            </a:r>
            <a:endParaRPr lang="en-US" sz="1800" dirty="0"/>
          </a:p>
        </p:txBody>
      </p:sp>
      <p:pic>
        <p:nvPicPr>
          <p:cNvPr id="22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035272" y="2813209"/>
            <a:ext cx="4559737" cy="4559737"/>
          </a:xfrm>
          <a:prstGeom prst="rect">
            <a:avLst/>
          </a:prstGeom>
        </p:spPr>
      </p:pic>
      <p:pic>
        <p:nvPicPr>
          <p:cNvPr id="23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204168" y="5581829"/>
            <a:ext cx="321945" cy="40243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034683" y="432911"/>
            <a:ext cx="6359843" cy="6004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Core Components Overview</a:t>
            </a:r>
            <a:endParaRPr lang="en-US" sz="3750" dirty="0"/>
          </a:p>
        </p:txBody>
      </p:sp>
      <p:sp>
        <p:nvSpPr>
          <p:cNvPr id="5" name="Text 1"/>
          <p:cNvSpPr/>
          <p:nvPr/>
        </p:nvSpPr>
        <p:spPr>
          <a:xfrm>
            <a:off x="6034683" y="1268254"/>
            <a:ext cx="8047434" cy="5012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This air quality monitoring system relies on a suite of specialised sensors, the powerful ESP32 microcontroller, and a clear visual interface to deliver accurate environmental data.</a:t>
            </a:r>
            <a:endParaRPr lang="en-US" sz="1200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4683" y="1945719"/>
            <a:ext cx="469940" cy="469940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6034683" y="2611398"/>
            <a:ext cx="1740694" cy="2175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MQ135 Gas Sensor</a:t>
            </a:r>
            <a:endParaRPr lang="en-US" sz="1350" dirty="0"/>
          </a:p>
        </p:txBody>
      </p:sp>
      <p:sp>
        <p:nvSpPr>
          <p:cNvPr id="8" name="Text 3"/>
          <p:cNvSpPr/>
          <p:nvPr/>
        </p:nvSpPr>
        <p:spPr>
          <a:xfrm>
            <a:off x="6034683" y="2922865"/>
            <a:ext cx="8047434" cy="250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Measures various harmful gases and volatile organic compounds (VOCs).</a:t>
            </a:r>
            <a:endParaRPr lang="en-US" sz="1200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4683" y="3486745"/>
            <a:ext cx="469940" cy="469940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6034683" y="4152424"/>
            <a:ext cx="1740694" cy="2175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DHT11 Sensor</a:t>
            </a:r>
            <a:endParaRPr lang="en-US" sz="1350" dirty="0"/>
          </a:p>
        </p:txBody>
      </p:sp>
      <p:sp>
        <p:nvSpPr>
          <p:cNvPr id="11" name="Text 5"/>
          <p:cNvSpPr/>
          <p:nvPr/>
        </p:nvSpPr>
        <p:spPr>
          <a:xfrm>
            <a:off x="6034683" y="4463891"/>
            <a:ext cx="8047434" cy="250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Captures essential environmental factors: temperature and relative humidity.</a:t>
            </a:r>
            <a:endParaRPr lang="en-US" sz="1200" dirty="0"/>
          </a:p>
        </p:txBody>
      </p:sp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34683" y="5027771"/>
            <a:ext cx="469940" cy="469940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6081161" y="5693450"/>
            <a:ext cx="1841897" cy="2175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GP2Y1010AU0F Sensor</a:t>
            </a:r>
            <a:endParaRPr lang="en-US" sz="1350" dirty="0"/>
          </a:p>
        </p:txBody>
      </p:sp>
      <p:sp>
        <p:nvSpPr>
          <p:cNvPr id="14" name="Text 7"/>
          <p:cNvSpPr/>
          <p:nvPr/>
        </p:nvSpPr>
        <p:spPr>
          <a:xfrm>
            <a:off x="6034683" y="6004917"/>
            <a:ext cx="8047434" cy="250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Focuses on measuring airborne particulate matter (dust) concentration.</a:t>
            </a:r>
            <a:endParaRPr lang="en-US" sz="1200" dirty="0"/>
          </a:p>
        </p:txBody>
      </p:sp>
      <p:pic>
        <p:nvPicPr>
          <p:cNvPr id="15" name="Image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34683" y="6568797"/>
            <a:ext cx="469940" cy="469940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6034683" y="7234476"/>
            <a:ext cx="1765935" cy="2175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ESP32 &amp; OLED Display</a:t>
            </a:r>
            <a:endParaRPr lang="en-US" sz="1350" dirty="0"/>
          </a:p>
        </p:txBody>
      </p:sp>
      <p:sp>
        <p:nvSpPr>
          <p:cNvPr id="17" name="Text 9"/>
          <p:cNvSpPr/>
          <p:nvPr/>
        </p:nvSpPr>
        <p:spPr>
          <a:xfrm>
            <a:off x="6034683" y="7545943"/>
            <a:ext cx="8047434" cy="250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The brain for processing data and the visual interface for real-time results.</a:t>
            </a:r>
            <a:endParaRPr lang="en-US" sz="1200" dirty="0"/>
          </a:p>
        </p:txBody>
      </p:sp>
      <p:pic>
        <p:nvPicPr>
          <p:cNvPr id="19" name="Picture 18" descr="A small metal object with a wire mesh&#10;&#10;AI-generated content may be incorrect.">
            <a:extLst>
              <a:ext uri="{FF2B5EF4-FFF2-40B4-BE49-F238E27FC236}">
                <a16:creationId xmlns:a16="http://schemas.microsoft.com/office/drawing/2014/main" id="{F2567DC7-9B86-BB45-E8C2-9F5258B8075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0" y="1"/>
            <a:ext cx="5486400" cy="261139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E8138A0-3749-5179-1AC3-25297317FAA7}"/>
              </a:ext>
            </a:extLst>
          </p:cNvPr>
          <p:cNvSpPr txBox="1"/>
          <p:nvPr/>
        </p:nvSpPr>
        <p:spPr>
          <a:xfrm>
            <a:off x="0" y="7703384"/>
            <a:ext cx="54864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900">
                <a:hlinkClick r:id="rId9" tooltip="https://www.wampirius.com/medicion-del-co2/"/>
              </a:rPr>
              <a:t>This Photo</a:t>
            </a:r>
            <a:r>
              <a:rPr lang="en-IN" sz="900"/>
              <a:t> by Unknown Author is licensed under </a:t>
            </a:r>
            <a:r>
              <a:rPr lang="en-IN" sz="900">
                <a:hlinkClick r:id="rId10" tooltip="https://creativecommons.org/licenses/by-sa/3.0/"/>
              </a:rPr>
              <a:t>CC BY-SA</a:t>
            </a:r>
            <a:endParaRPr lang="en-IN" sz="900"/>
          </a:p>
        </p:txBody>
      </p:sp>
      <p:pic>
        <p:nvPicPr>
          <p:cNvPr id="22" name="Picture 21" descr="A close-up of a blue device">
            <a:extLst>
              <a:ext uri="{FF2B5EF4-FFF2-40B4-BE49-F238E27FC236}">
                <a16:creationId xmlns:a16="http://schemas.microsoft.com/office/drawing/2014/main" id="{28C4789E-632E-3A21-2D12-00BC38BE3D7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0" y="2641817"/>
            <a:ext cx="5486400" cy="209056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E7B612F0-13A9-B81C-F072-0FDE7C882456}"/>
              </a:ext>
            </a:extLst>
          </p:cNvPr>
          <p:cNvSpPr txBox="1"/>
          <p:nvPr/>
        </p:nvSpPr>
        <p:spPr>
          <a:xfrm>
            <a:off x="434548" y="5400199"/>
            <a:ext cx="437197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900">
                <a:hlinkClick r:id="rId12" tooltip="https://dqsoft.blogspot.com/2018/08/sensor-de-umidade-e-temperatura-dht11.html"/>
              </a:rPr>
              <a:t>This Photo</a:t>
            </a:r>
            <a:r>
              <a:rPr lang="en-IN" sz="900"/>
              <a:t> by Unknown Author is licensed under </a:t>
            </a:r>
            <a:r>
              <a:rPr lang="en-IN" sz="900">
                <a:hlinkClick r:id="rId13" tooltip="https://creativecommons.org/licenses/by/3.0/"/>
              </a:rPr>
              <a:t>CC BY</a:t>
            </a:r>
            <a:endParaRPr lang="en-IN" sz="900"/>
          </a:p>
        </p:txBody>
      </p:sp>
      <p:pic>
        <p:nvPicPr>
          <p:cNvPr id="25" name="Picture 24" descr="A small electronic device with wires">
            <a:extLst>
              <a:ext uri="{FF2B5EF4-FFF2-40B4-BE49-F238E27FC236}">
                <a16:creationId xmlns:a16="http://schemas.microsoft.com/office/drawing/2014/main" id="{927BF187-73D0-C47A-A0E2-95CE7710075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837473B0-CC2E-450A-ABE3-18F120FF3D39}">
                <a1611:picAttrSrcUrl xmlns:a1611="http://schemas.microsoft.com/office/drawing/2016/11/main" r:id="rId15"/>
              </a:ext>
            </a:extLst>
          </a:blip>
          <a:stretch>
            <a:fillRect/>
          </a:stretch>
        </p:blipFill>
        <p:spPr>
          <a:xfrm>
            <a:off x="0" y="4732386"/>
            <a:ext cx="5486400" cy="1713019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CAB58B1D-1D42-609E-C8BE-C1C4E17E58D7}"/>
              </a:ext>
            </a:extLst>
          </p:cNvPr>
          <p:cNvSpPr txBox="1"/>
          <p:nvPr/>
        </p:nvSpPr>
        <p:spPr>
          <a:xfrm>
            <a:off x="0" y="7433291"/>
            <a:ext cx="54864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900">
                <a:hlinkClick r:id="rId15" tooltip="https://jpralves.net/tag/gp2y1010au0f.html"/>
              </a:rPr>
              <a:t>This Photo</a:t>
            </a:r>
            <a:r>
              <a:rPr lang="en-IN" sz="900"/>
              <a:t> by Unknown Author is licensed under </a:t>
            </a:r>
            <a:r>
              <a:rPr lang="en-IN" sz="900">
                <a:hlinkClick r:id="rId16" tooltip="https://creativecommons.org/licenses/by-nc-nd/3.0/"/>
              </a:rPr>
              <a:t>CC BY-NC-ND</a:t>
            </a:r>
            <a:endParaRPr lang="en-IN" sz="900"/>
          </a:p>
        </p:txBody>
      </p:sp>
      <p:pic>
        <p:nvPicPr>
          <p:cNvPr id="28" name="Picture 27" descr="A close-up of a circuit board">
            <a:extLst>
              <a:ext uri="{FF2B5EF4-FFF2-40B4-BE49-F238E27FC236}">
                <a16:creationId xmlns:a16="http://schemas.microsoft.com/office/drawing/2014/main" id="{706B7C84-0F76-69AD-4AFC-13787F58C52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837473B0-CC2E-450A-ABE3-18F120FF3D39}">
                <a1611:picAttrSrcUrl xmlns:a1611="http://schemas.microsoft.com/office/drawing/2016/11/main" r:id="rId18"/>
              </a:ext>
            </a:extLst>
          </a:blip>
          <a:stretch>
            <a:fillRect/>
          </a:stretch>
        </p:blipFill>
        <p:spPr>
          <a:xfrm>
            <a:off x="0" y="6222090"/>
            <a:ext cx="2810107" cy="200751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00D30221-123E-F3F9-7F54-87F56205AEF2}"/>
              </a:ext>
            </a:extLst>
          </p:cNvPr>
          <p:cNvSpPr txBox="1"/>
          <p:nvPr/>
        </p:nvSpPr>
        <p:spPr>
          <a:xfrm>
            <a:off x="4267200" y="5829300"/>
            <a:ext cx="6096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900">
                <a:hlinkClick r:id="rId18" tooltip="https://www.electronics-lab.com/nodemcu-esp32-c3-risc-v-based-development-boards-supports-wi-fi-and-ble/"/>
              </a:rPr>
              <a:t>This Photo</a:t>
            </a:r>
            <a:r>
              <a:rPr lang="en-IN" sz="900"/>
              <a:t> by Unknown Author is licensed under </a:t>
            </a:r>
            <a:r>
              <a:rPr lang="en-IN" sz="900">
                <a:hlinkClick r:id="rId10" tooltip="https://creativecommons.org/licenses/by-sa/3.0/"/>
              </a:rPr>
              <a:t>CC BY-SA</a:t>
            </a:r>
            <a:endParaRPr lang="en-IN" sz="900"/>
          </a:p>
        </p:txBody>
      </p:sp>
      <p:pic>
        <p:nvPicPr>
          <p:cNvPr id="31" name="Picture 30" descr="A small blue and white device">
            <a:extLst>
              <a:ext uri="{FF2B5EF4-FFF2-40B4-BE49-F238E27FC236}">
                <a16:creationId xmlns:a16="http://schemas.microsoft.com/office/drawing/2014/main" id="{AE62145C-91C6-99B8-814B-AD0955333E5B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837473B0-CC2E-450A-ABE3-18F120FF3D39}">
                <a1611:picAttrSrcUrl xmlns:a1611="http://schemas.microsoft.com/office/drawing/2016/11/main" r:id="rId20"/>
              </a:ext>
            </a:extLst>
          </a:blip>
          <a:stretch>
            <a:fillRect/>
          </a:stretch>
        </p:blipFill>
        <p:spPr>
          <a:xfrm>
            <a:off x="2651760" y="6191734"/>
            <a:ext cx="2834640" cy="2029637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2E99491B-F005-D51E-4D08-2D77D8610A8A}"/>
              </a:ext>
            </a:extLst>
          </p:cNvPr>
          <p:cNvSpPr txBox="1"/>
          <p:nvPr/>
        </p:nvSpPr>
        <p:spPr>
          <a:xfrm>
            <a:off x="4480560" y="6775704"/>
            <a:ext cx="56692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900">
                <a:hlinkClick r:id="rId20" tooltip="https://www.electronics-lab.com/raspberry-pi-zero-internet-connected-information-display/"/>
              </a:rPr>
              <a:t>This Photo</a:t>
            </a:r>
            <a:r>
              <a:rPr lang="en-IN" sz="900"/>
              <a:t> by Unknown Author is licensed under </a:t>
            </a:r>
            <a:r>
              <a:rPr lang="en-IN" sz="900">
                <a:hlinkClick r:id="rId10" tooltip="https://creativecommons.org/licenses/by-sa/3.0/"/>
              </a:rPr>
              <a:t>CC BY-SA</a:t>
            </a:r>
            <a:endParaRPr lang="en-IN" sz="9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109782"/>
            <a:ext cx="6825258" cy="109704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300"/>
              </a:lnSpc>
              <a:buNone/>
            </a:pPr>
            <a:r>
              <a:rPr lang="en-US" sz="34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MQ135 Gas Sensor: Detecting Harmful Air Pollutants</a:t>
            </a:r>
            <a:endParaRPr lang="en-US" sz="3450" dirty="0"/>
          </a:p>
        </p:txBody>
      </p:sp>
      <p:sp>
        <p:nvSpPr>
          <p:cNvPr id="3" name="Text 1"/>
          <p:cNvSpPr/>
          <p:nvPr/>
        </p:nvSpPr>
        <p:spPr>
          <a:xfrm>
            <a:off x="864037" y="2453640"/>
            <a:ext cx="6825258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The MQ135 is crucial for assessing overall air cleanliness by identifying a wide spectrum of common indoor and outdoor air pollutants.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864037" y="3860959"/>
            <a:ext cx="6825258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Measures air quality by detecting gases like </a:t>
            </a:r>
            <a:r>
              <a:rPr lang="en-US" sz="1900" dirty="0">
                <a:solidFill>
                  <a:srgbClr val="37A7E7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NH3, NOx, alcohol, benzene, smoke, and CO2</a:t>
            </a: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864037" y="4737378"/>
            <a:ext cx="6825258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It uses a sensitive </a:t>
            </a:r>
            <a:r>
              <a:rPr lang="en-US" sz="190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tin dioxide (SnO2)</a:t>
            </a: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semiconductor element to change resistance based on gas concentration.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864037" y="5613797"/>
            <a:ext cx="6825258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Outputs analog signals directly proportional to pollutant levels, enabling </a:t>
            </a:r>
            <a:r>
              <a:rPr lang="en-US" sz="190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real-time monitoring</a:t>
            </a: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.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864037" y="6490216"/>
            <a:ext cx="6825258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Ideal for detecting toxic gases and providing a general index of air pollution.</a:t>
            </a:r>
            <a:endParaRPr lang="en-US" sz="1900" dirty="0"/>
          </a:p>
        </p:txBody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9133" y="1140619"/>
            <a:ext cx="5474732" cy="54747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54841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3542" y="3118961"/>
            <a:ext cx="8936355" cy="4530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8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DHT11 Sensor: Monitoring Temperature and Humidity</a:t>
            </a:r>
            <a:endParaRPr lang="en-US" sz="2850" dirty="0"/>
          </a:p>
        </p:txBody>
      </p:sp>
      <p:sp>
        <p:nvSpPr>
          <p:cNvPr id="4" name="Text 1"/>
          <p:cNvSpPr/>
          <p:nvPr/>
        </p:nvSpPr>
        <p:spPr>
          <a:xfrm>
            <a:off x="713542" y="3877747"/>
            <a:ext cx="13203317" cy="326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Environmental conditions significantly influence pollutant behaviour. The DHT11 provides essential baseline data for accurate air quality interpretation.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713542" y="4433173"/>
            <a:ext cx="6499741" cy="1511022"/>
          </a:xfrm>
          <a:prstGeom prst="roundRect">
            <a:avLst>
              <a:gd name="adj" fmla="val 7262"/>
            </a:avLst>
          </a:prstGeom>
          <a:solidFill>
            <a:srgbClr val="0A081B">
              <a:alpha val="75000"/>
            </a:srgbClr>
          </a:solidFill>
          <a:ln w="22860">
            <a:solidFill>
              <a:srgbClr val="16FFBB"/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690682" y="4433173"/>
            <a:ext cx="91440" cy="1511022"/>
          </a:xfrm>
          <a:prstGeom prst="roundRect">
            <a:avLst>
              <a:gd name="adj" fmla="val 334453"/>
            </a:avLst>
          </a:prstGeom>
          <a:solidFill>
            <a:srgbClr val="16FFBB"/>
          </a:solidFill>
          <a:ln/>
        </p:spPr>
      </p:sp>
      <p:sp>
        <p:nvSpPr>
          <p:cNvPr id="7" name="Text 4"/>
          <p:cNvSpPr/>
          <p:nvPr/>
        </p:nvSpPr>
        <p:spPr>
          <a:xfrm>
            <a:off x="1008817" y="4659868"/>
            <a:ext cx="2265283" cy="283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Digital Readings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1008817" y="5065276"/>
            <a:ext cx="5977771" cy="6522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Provides discrete, calibrated digital readings for ambient temperature and relative humidity.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7417118" y="4433173"/>
            <a:ext cx="6499741" cy="1511022"/>
          </a:xfrm>
          <a:prstGeom prst="roundRect">
            <a:avLst>
              <a:gd name="adj" fmla="val 7262"/>
            </a:avLst>
          </a:prstGeom>
          <a:solidFill>
            <a:srgbClr val="0A081B">
              <a:alpha val="75000"/>
            </a:srgbClr>
          </a:solidFill>
          <a:ln w="22860">
            <a:solidFill>
              <a:srgbClr val="29DDDA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7394258" y="4433173"/>
            <a:ext cx="91440" cy="1511022"/>
          </a:xfrm>
          <a:prstGeom prst="roundRect">
            <a:avLst>
              <a:gd name="adj" fmla="val 334453"/>
            </a:avLst>
          </a:prstGeom>
          <a:solidFill>
            <a:srgbClr val="29DDDA"/>
          </a:solidFill>
          <a:ln/>
        </p:spPr>
      </p:sp>
      <p:sp>
        <p:nvSpPr>
          <p:cNvPr id="11" name="Text 8"/>
          <p:cNvSpPr/>
          <p:nvPr/>
        </p:nvSpPr>
        <p:spPr>
          <a:xfrm>
            <a:off x="7712392" y="4659868"/>
            <a:ext cx="2265283" cy="283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Sensing Mechanism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7712392" y="5065276"/>
            <a:ext cx="5977771" cy="6522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Employs a </a:t>
            </a:r>
            <a:r>
              <a:rPr lang="en-US" sz="160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capacitive humidity sensor</a:t>
            </a:r>
            <a:r>
              <a:rPr lang="en-US" sz="16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and a thermistor for reliable, accurate environmental measurement.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713542" y="6148030"/>
            <a:ext cx="6499741" cy="1511022"/>
          </a:xfrm>
          <a:prstGeom prst="roundRect">
            <a:avLst>
              <a:gd name="adj" fmla="val 7262"/>
            </a:avLst>
          </a:prstGeom>
          <a:solidFill>
            <a:srgbClr val="0A081B">
              <a:alpha val="75000"/>
            </a:srgbClr>
          </a:solidFill>
          <a:ln w="22860">
            <a:solidFill>
              <a:srgbClr val="37A7E7"/>
            </a:solidFill>
            <a:prstDash val="solid"/>
          </a:ln>
        </p:spPr>
      </p:sp>
      <p:sp>
        <p:nvSpPr>
          <p:cNvPr id="14" name="Shape 11"/>
          <p:cNvSpPr/>
          <p:nvPr/>
        </p:nvSpPr>
        <p:spPr>
          <a:xfrm>
            <a:off x="690682" y="6148030"/>
            <a:ext cx="91440" cy="1511022"/>
          </a:xfrm>
          <a:prstGeom prst="roundRect">
            <a:avLst>
              <a:gd name="adj" fmla="val 334453"/>
            </a:avLst>
          </a:prstGeom>
          <a:solidFill>
            <a:srgbClr val="37A7E7"/>
          </a:solidFill>
          <a:ln/>
        </p:spPr>
      </p:sp>
      <p:sp>
        <p:nvSpPr>
          <p:cNvPr id="15" name="Text 12"/>
          <p:cNvSpPr/>
          <p:nvPr/>
        </p:nvSpPr>
        <p:spPr>
          <a:xfrm>
            <a:off x="1008817" y="6374725"/>
            <a:ext cx="2385179" cy="283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Air Quality Correlation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1008817" y="6780133"/>
            <a:ext cx="5977771" cy="6522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Essential for correlating pollutant data with external factors, as humidity affects the lifecycle of many contaminants.</a:t>
            </a: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>
            <a:off x="7417118" y="6148030"/>
            <a:ext cx="6499741" cy="1511022"/>
          </a:xfrm>
          <a:prstGeom prst="roundRect">
            <a:avLst>
              <a:gd name="adj" fmla="val 7262"/>
            </a:avLst>
          </a:prstGeom>
          <a:solidFill>
            <a:srgbClr val="0A081B">
              <a:alpha val="75000"/>
            </a:srgbClr>
          </a:solidFill>
          <a:ln w="22860">
            <a:solidFill>
              <a:srgbClr val="091231"/>
            </a:solidFill>
            <a:prstDash val="solid"/>
          </a:ln>
        </p:spPr>
      </p:sp>
      <p:sp>
        <p:nvSpPr>
          <p:cNvPr id="18" name="Shape 15"/>
          <p:cNvSpPr/>
          <p:nvPr/>
        </p:nvSpPr>
        <p:spPr>
          <a:xfrm>
            <a:off x="7394258" y="6148030"/>
            <a:ext cx="91440" cy="1511022"/>
          </a:xfrm>
          <a:prstGeom prst="roundRect">
            <a:avLst>
              <a:gd name="adj" fmla="val 334453"/>
            </a:avLst>
          </a:prstGeom>
          <a:solidFill>
            <a:srgbClr val="091231"/>
          </a:solidFill>
          <a:ln/>
        </p:spPr>
      </p:sp>
      <p:sp>
        <p:nvSpPr>
          <p:cNvPr id="19" name="Text 16"/>
          <p:cNvSpPr/>
          <p:nvPr/>
        </p:nvSpPr>
        <p:spPr>
          <a:xfrm>
            <a:off x="7712392" y="6374725"/>
            <a:ext cx="2694623" cy="283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Microcontroller Interface</a:t>
            </a:r>
            <a:endParaRPr lang="en-US" sz="1750" dirty="0"/>
          </a:p>
        </p:txBody>
      </p:sp>
      <p:sp>
        <p:nvSpPr>
          <p:cNvPr id="20" name="Text 17"/>
          <p:cNvSpPr/>
          <p:nvPr/>
        </p:nvSpPr>
        <p:spPr>
          <a:xfrm>
            <a:off x="7712392" y="6780133"/>
            <a:ext cx="5977771" cy="6522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Features a simple single-wire digital interface, making it easy to integrate with the ESP32.</a:t>
            </a:r>
            <a:endParaRPr lang="en-US" sz="16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587020" y="813078"/>
            <a:ext cx="6292810" cy="9627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750"/>
              </a:lnSpc>
              <a:buNone/>
            </a:pPr>
            <a:r>
              <a:rPr lang="en-US" sz="30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GP2Y1010AU0F Sensor: Measuring Particulate Matter</a:t>
            </a:r>
            <a:endParaRPr lang="en-US" sz="3000" dirty="0"/>
          </a:p>
        </p:txBody>
      </p:sp>
      <p:sp>
        <p:nvSpPr>
          <p:cNvPr id="4" name="Text 1"/>
          <p:cNvSpPr/>
          <p:nvPr/>
        </p:nvSpPr>
        <p:spPr>
          <a:xfrm>
            <a:off x="7587020" y="1992392"/>
            <a:ext cx="6292810" cy="6929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Particulate matter (PM) is a key indicator of poor air quality, especially regarding respiratory health.</a:t>
            </a:r>
            <a:endParaRPr lang="en-US" sz="1700" dirty="0"/>
          </a:p>
        </p:txBody>
      </p:sp>
      <p:sp>
        <p:nvSpPr>
          <p:cNvPr id="5" name="Text 2"/>
          <p:cNvSpPr/>
          <p:nvPr/>
        </p:nvSpPr>
        <p:spPr>
          <a:xfrm>
            <a:off x="7587020" y="2880241"/>
            <a:ext cx="6292810" cy="6929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This is an </a:t>
            </a:r>
            <a:r>
              <a:rPr lang="en-US" sz="170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optical dust sensor</a:t>
            </a:r>
            <a:r>
              <a:rPr lang="en-US" sz="17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designed to detect airborne particles, including PM2.5 and PM10.</a:t>
            </a:r>
            <a:endParaRPr lang="en-US" sz="1700" dirty="0"/>
          </a:p>
        </p:txBody>
      </p:sp>
      <p:sp>
        <p:nvSpPr>
          <p:cNvPr id="6" name="Text 3"/>
          <p:cNvSpPr/>
          <p:nvPr/>
        </p:nvSpPr>
        <p:spPr>
          <a:xfrm>
            <a:off x="7587020" y="3648908"/>
            <a:ext cx="6292810" cy="6929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It operates by detecting the light scattered by particles when illuminated by an </a:t>
            </a:r>
            <a:r>
              <a:rPr lang="en-US" sz="1700" dirty="0">
                <a:solidFill>
                  <a:srgbClr val="29DDDA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infrared LED</a:t>
            </a:r>
            <a:r>
              <a:rPr lang="en-US" sz="17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.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7587020" y="4417576"/>
            <a:ext cx="6292810" cy="6929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The analog output voltage is directly proportional to the density of the particulate matter in the air.</a:t>
            </a:r>
            <a:endParaRPr lang="en-US" sz="1700" dirty="0"/>
          </a:p>
        </p:txBody>
      </p:sp>
      <p:sp>
        <p:nvSpPr>
          <p:cNvPr id="8" name="Text 5"/>
          <p:cNvSpPr/>
          <p:nvPr/>
        </p:nvSpPr>
        <p:spPr>
          <a:xfrm>
            <a:off x="7587020" y="5186243"/>
            <a:ext cx="6292810" cy="6929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Critical for assessing pollution from dust, smoke, pollen, and other fine airborne contaminants.</a:t>
            </a:r>
            <a:endParaRPr lang="en-US" sz="1700" dirty="0"/>
          </a:p>
        </p:txBody>
      </p:sp>
      <p:sp>
        <p:nvSpPr>
          <p:cNvPr id="9" name="Shape 6"/>
          <p:cNvSpPr/>
          <p:nvPr/>
        </p:nvSpPr>
        <p:spPr>
          <a:xfrm>
            <a:off x="7587020" y="6122789"/>
            <a:ext cx="6292810" cy="1266706"/>
          </a:xfrm>
          <a:prstGeom prst="roundRect">
            <a:avLst>
              <a:gd name="adj" fmla="val 25653"/>
            </a:avLst>
          </a:prstGeom>
          <a:solidFill>
            <a:srgbClr val="004D36"/>
          </a:solidFill>
          <a:ln/>
        </p:spPr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3594" y="6455331"/>
            <a:ext cx="270748" cy="216575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8290917" y="6393418"/>
            <a:ext cx="5372338" cy="6929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The GP2Y1010AU0F is highly effective in monitoring the health-critical density of dust particles.</a:t>
            </a:r>
            <a:endParaRPr lang="en-US" sz="1700" dirty="0"/>
          </a:p>
        </p:txBody>
      </p:sp>
      <p:pic>
        <p:nvPicPr>
          <p:cNvPr id="13" name="Picture 12" descr="A small electronic device with wires&#10;&#10;AI-generated content may be incorrect.">
            <a:extLst>
              <a:ext uri="{FF2B5EF4-FFF2-40B4-BE49-F238E27FC236}">
                <a16:creationId xmlns:a16="http://schemas.microsoft.com/office/drawing/2014/main" id="{242573CA-FDCB-B965-8D89-268404784B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0" y="0"/>
            <a:ext cx="6523463" cy="810928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86B6D33-8B58-FEEB-A3C6-5ACD35EE6D27}"/>
              </a:ext>
            </a:extLst>
          </p:cNvPr>
          <p:cNvSpPr txBox="1"/>
          <p:nvPr/>
        </p:nvSpPr>
        <p:spPr>
          <a:xfrm>
            <a:off x="404882" y="4048244"/>
            <a:ext cx="61185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900">
                <a:hlinkClick r:id="rId5" tooltip="https://jpralves.net/tag/gp2y1010au0f.html"/>
              </a:rPr>
              <a:t>This Photo</a:t>
            </a:r>
            <a:r>
              <a:rPr lang="en-IN" sz="900"/>
              <a:t> by Unknown Author is licensed under </a:t>
            </a:r>
            <a:r>
              <a:rPr lang="en-IN" sz="900">
                <a:hlinkClick r:id="rId6" tooltip="https://creativecommons.org/licenses/by-nc-nd/3.0/"/>
              </a:rPr>
              <a:t>CC BY-NC-ND</a:t>
            </a:r>
            <a:endParaRPr lang="en-IN" sz="9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63497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7711" y="3382328"/>
            <a:ext cx="7445931" cy="4685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50"/>
              </a:lnSpc>
              <a:buNone/>
            </a:pPr>
            <a:r>
              <a:rPr lang="en-US" sz="29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ESP32 Microcontroller: The System’s Brain</a:t>
            </a:r>
            <a:endParaRPr lang="en-US" sz="2950" dirty="0"/>
          </a:p>
        </p:txBody>
      </p:sp>
      <p:sp>
        <p:nvSpPr>
          <p:cNvPr id="4" name="Text 1"/>
          <p:cNvSpPr/>
          <p:nvPr/>
        </p:nvSpPr>
        <p:spPr>
          <a:xfrm>
            <a:off x="737711" y="4166949"/>
            <a:ext cx="13154977" cy="3371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The ESP32 acts as the central processing unit, orchestrating data acquisition, processing, and output management.</a:t>
            </a:r>
            <a:endParaRPr lang="en-US" sz="1650" dirty="0"/>
          </a:p>
        </p:txBody>
      </p:sp>
      <p:sp>
        <p:nvSpPr>
          <p:cNvPr id="5" name="Shape 2"/>
          <p:cNvSpPr/>
          <p:nvPr/>
        </p:nvSpPr>
        <p:spPr>
          <a:xfrm>
            <a:off x="737711" y="4741188"/>
            <a:ext cx="4244459" cy="2740938"/>
          </a:xfrm>
          <a:prstGeom prst="roundRect">
            <a:avLst>
              <a:gd name="adj" fmla="val 11536"/>
            </a:avLst>
          </a:prstGeom>
          <a:solidFill>
            <a:srgbClr val="0A081B"/>
          </a:solidFill>
          <a:ln w="22860">
            <a:solidFill>
              <a:srgbClr val="16FFBB"/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971312" y="4974788"/>
            <a:ext cx="632341" cy="632341"/>
          </a:xfrm>
          <a:prstGeom prst="roundRect">
            <a:avLst>
              <a:gd name="adj" fmla="val 14459106"/>
            </a:avLst>
          </a:prstGeom>
          <a:solidFill>
            <a:srgbClr val="16FFBB"/>
          </a:solidFill>
          <a:ln/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5143" y="5113139"/>
            <a:ext cx="284559" cy="35564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971312" y="5817870"/>
            <a:ext cx="2342197" cy="292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Powerful Processing</a:t>
            </a:r>
            <a:endParaRPr lang="en-US" sz="1800" dirty="0"/>
          </a:p>
        </p:txBody>
      </p:sp>
      <p:sp>
        <p:nvSpPr>
          <p:cNvPr id="9" name="Text 5"/>
          <p:cNvSpPr/>
          <p:nvPr/>
        </p:nvSpPr>
        <p:spPr>
          <a:xfrm>
            <a:off x="971312" y="6236970"/>
            <a:ext cx="3777258" cy="10115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Features a dual-core processor capable of handling complex sensor data streams simultaneously.</a:t>
            </a:r>
            <a:endParaRPr lang="en-US" sz="1650" dirty="0"/>
          </a:p>
        </p:txBody>
      </p:sp>
      <p:sp>
        <p:nvSpPr>
          <p:cNvPr id="10" name="Shape 6"/>
          <p:cNvSpPr/>
          <p:nvPr/>
        </p:nvSpPr>
        <p:spPr>
          <a:xfrm>
            <a:off x="5192911" y="4741188"/>
            <a:ext cx="4244459" cy="2740938"/>
          </a:xfrm>
          <a:prstGeom prst="roundRect">
            <a:avLst>
              <a:gd name="adj" fmla="val 11536"/>
            </a:avLst>
          </a:prstGeom>
          <a:solidFill>
            <a:srgbClr val="0A081B"/>
          </a:solidFill>
          <a:ln w="22860">
            <a:solidFill>
              <a:srgbClr val="29DDDA"/>
            </a:solidFill>
            <a:prstDash val="solid"/>
          </a:ln>
        </p:spPr>
      </p:sp>
      <p:sp>
        <p:nvSpPr>
          <p:cNvPr id="11" name="Shape 7"/>
          <p:cNvSpPr/>
          <p:nvPr/>
        </p:nvSpPr>
        <p:spPr>
          <a:xfrm>
            <a:off x="5426512" y="4974788"/>
            <a:ext cx="632341" cy="632341"/>
          </a:xfrm>
          <a:prstGeom prst="roundRect">
            <a:avLst>
              <a:gd name="adj" fmla="val 14459106"/>
            </a:avLst>
          </a:prstGeom>
          <a:solidFill>
            <a:srgbClr val="29DDDA"/>
          </a:solidFill>
          <a:ln/>
        </p:spPr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00343" y="5113139"/>
            <a:ext cx="284559" cy="355640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5426512" y="5817870"/>
            <a:ext cx="2624376" cy="292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Integrated Connectivity</a:t>
            </a:r>
            <a:endParaRPr lang="en-US" sz="1800" dirty="0"/>
          </a:p>
        </p:txBody>
      </p:sp>
      <p:sp>
        <p:nvSpPr>
          <p:cNvPr id="14" name="Text 9"/>
          <p:cNvSpPr/>
          <p:nvPr/>
        </p:nvSpPr>
        <p:spPr>
          <a:xfrm>
            <a:off x="5426512" y="6236970"/>
            <a:ext cx="3777258" cy="10115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Built-in Wi-Fi and Bluetooth capabilities enable </a:t>
            </a:r>
            <a:r>
              <a:rPr lang="en-US" sz="165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Internet of Things (IoT)</a:t>
            </a:r>
            <a:r>
              <a:rPr lang="en-US" sz="16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functionality and remote monitoring.</a:t>
            </a:r>
            <a:endParaRPr lang="en-US" sz="1650" dirty="0"/>
          </a:p>
        </p:txBody>
      </p:sp>
      <p:sp>
        <p:nvSpPr>
          <p:cNvPr id="15" name="Shape 10"/>
          <p:cNvSpPr/>
          <p:nvPr/>
        </p:nvSpPr>
        <p:spPr>
          <a:xfrm>
            <a:off x="9648111" y="4741188"/>
            <a:ext cx="4244578" cy="2740938"/>
          </a:xfrm>
          <a:prstGeom prst="roundRect">
            <a:avLst>
              <a:gd name="adj" fmla="val 11536"/>
            </a:avLst>
          </a:prstGeom>
          <a:solidFill>
            <a:srgbClr val="0A081B"/>
          </a:solidFill>
          <a:ln w="22860">
            <a:solidFill>
              <a:srgbClr val="37A7E7"/>
            </a:solidFill>
            <a:prstDash val="solid"/>
          </a:ln>
        </p:spPr>
      </p:sp>
      <p:sp>
        <p:nvSpPr>
          <p:cNvPr id="16" name="Shape 11"/>
          <p:cNvSpPr/>
          <p:nvPr/>
        </p:nvSpPr>
        <p:spPr>
          <a:xfrm>
            <a:off x="9881711" y="4974788"/>
            <a:ext cx="632341" cy="632341"/>
          </a:xfrm>
          <a:prstGeom prst="roundRect">
            <a:avLst>
              <a:gd name="adj" fmla="val 14459106"/>
            </a:avLst>
          </a:prstGeom>
          <a:solidFill>
            <a:srgbClr val="37A7E7"/>
          </a:solidFill>
          <a:ln/>
        </p:spPr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55543" y="5113139"/>
            <a:ext cx="284559" cy="355640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9881711" y="5817870"/>
            <a:ext cx="2342197" cy="292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Data Acquisition</a:t>
            </a:r>
            <a:endParaRPr lang="en-US" sz="1800" dirty="0"/>
          </a:p>
        </p:txBody>
      </p:sp>
      <p:sp>
        <p:nvSpPr>
          <p:cNvPr id="19" name="Text 13"/>
          <p:cNvSpPr/>
          <p:nvPr/>
        </p:nvSpPr>
        <p:spPr>
          <a:xfrm>
            <a:off x="9881711" y="6236970"/>
            <a:ext cx="3777377" cy="10115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Reads both analog (MQ135, GP2Y1010AU0F) and digital (DHT11) sensor inputs efficiently.</a:t>
            </a:r>
            <a:endParaRPr lang="en-US" sz="165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omputer chip with many different colors">
            <a:extLst>
              <a:ext uri="{FF2B5EF4-FFF2-40B4-BE49-F238E27FC236}">
                <a16:creationId xmlns:a16="http://schemas.microsoft.com/office/drawing/2014/main" id="{F91B0C81-1EBC-9E21-5A88-E2AD4267E0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1430"/>
            <a:ext cx="14630400" cy="8229600"/>
          </a:xfrm>
          <a:prstGeom prst="rect">
            <a:avLst/>
          </a:prstGeom>
        </p:spPr>
      </p:pic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E98EACDA-3F59-0653-86D7-008D1C88E8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1162522"/>
              </p:ext>
            </p:extLst>
          </p:nvPr>
        </p:nvGraphicFramePr>
        <p:xfrm>
          <a:off x="12927328" y="8938260"/>
          <a:ext cx="1703072" cy="20660126"/>
        </p:xfrm>
        <a:graphic>
          <a:graphicData uri="http://schemas.openxmlformats.org/drawingml/2006/table">
            <a:tbl>
              <a:tblPr/>
              <a:tblGrid>
                <a:gridCol w="425768">
                  <a:extLst>
                    <a:ext uri="{9D8B030D-6E8A-4147-A177-3AD203B41FA5}">
                      <a16:colId xmlns:a16="http://schemas.microsoft.com/office/drawing/2014/main" val="1198893417"/>
                    </a:ext>
                  </a:extLst>
                </a:gridCol>
                <a:gridCol w="425768">
                  <a:extLst>
                    <a:ext uri="{9D8B030D-6E8A-4147-A177-3AD203B41FA5}">
                      <a16:colId xmlns:a16="http://schemas.microsoft.com/office/drawing/2014/main" val="2764819913"/>
                    </a:ext>
                  </a:extLst>
                </a:gridCol>
                <a:gridCol w="425768">
                  <a:extLst>
                    <a:ext uri="{9D8B030D-6E8A-4147-A177-3AD203B41FA5}">
                      <a16:colId xmlns:a16="http://schemas.microsoft.com/office/drawing/2014/main" val="1891325507"/>
                    </a:ext>
                  </a:extLst>
                </a:gridCol>
                <a:gridCol w="425768">
                  <a:extLst>
                    <a:ext uri="{9D8B030D-6E8A-4147-A177-3AD203B41FA5}">
                      <a16:colId xmlns:a16="http://schemas.microsoft.com/office/drawing/2014/main" val="3595798338"/>
                    </a:ext>
                  </a:extLst>
                </a:gridCol>
              </a:tblGrid>
              <a:tr h="1279274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8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8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8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8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9588304"/>
                  </a:ext>
                </a:extLst>
              </a:tr>
              <a:tr h="3547079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8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8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8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5679886"/>
                  </a:ext>
                </a:extLst>
              </a:tr>
              <a:tr h="30237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/>
                        <a:t>MQ135 Sensor</a:t>
                      </a:r>
                      <a:endParaRPr lang="en-IN" sz="1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/>
                        <a:t>Analog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/>
                        <a:t>GPIO34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/>
                        <a:t>Air Quality (Gas) Reading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6896057"/>
                  </a:ext>
                </a:extLst>
              </a:tr>
              <a:tr h="389597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/>
                        <a:t>Dust Sensor</a:t>
                      </a:r>
                      <a:endParaRPr lang="en-IN" sz="1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/>
                        <a:t>Analog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/>
                        <a:t>GPIO35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/>
                        <a:t>Dust/Particulate Measurement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62518753"/>
                  </a:ext>
                </a:extLst>
              </a:tr>
              <a:tr h="284929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/>
                        <a:t>OLED Display (SSD1306)</a:t>
                      </a:r>
                      <a:endParaRPr lang="en-IN" sz="1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/>
                        <a:t>I2C (SDA)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/>
                        <a:t>GPIO21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/>
                        <a:t>Data Line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6917555"/>
                  </a:ext>
                </a:extLst>
              </a:tr>
              <a:tr h="1279274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/>
                        <a:t>I2C (SCL)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/>
                        <a:t>GPIO22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/>
                        <a:t>Clock Line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96800016"/>
                  </a:ext>
                </a:extLst>
              </a:tr>
              <a:tr h="284929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/>
                        <a:t>Power</a:t>
                      </a:r>
                      <a:endParaRPr lang="en-IN" sz="1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/>
                        <a:t>VCC, GND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dirty="0"/>
                        <a:t>3V3 / GND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dirty="0"/>
                        <a:t>Common Power Supply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31682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03930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22127" y="982266"/>
            <a:ext cx="6206490" cy="10441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100"/>
              </a:lnSpc>
              <a:buNone/>
            </a:pPr>
            <a:r>
              <a:rPr lang="en-US" sz="32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0.96" OLED Display: Visualising Air Quality Data</a:t>
            </a:r>
            <a:endParaRPr lang="en-US" sz="3250" dirty="0"/>
          </a:p>
        </p:txBody>
      </p:sp>
      <p:sp>
        <p:nvSpPr>
          <p:cNvPr id="3" name="Text 1"/>
          <p:cNvSpPr/>
          <p:nvPr/>
        </p:nvSpPr>
        <p:spPr>
          <a:xfrm>
            <a:off x="822127" y="2261354"/>
            <a:ext cx="6206490" cy="7515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The OLED display provides users with immediate, clear, and high-contrast feedback on current environmental conditions.</a:t>
            </a:r>
            <a:endParaRPr lang="en-US" sz="1800" dirty="0"/>
          </a:p>
        </p:txBody>
      </p:sp>
      <p:sp>
        <p:nvSpPr>
          <p:cNvPr id="4" name="Text 2"/>
          <p:cNvSpPr/>
          <p:nvPr/>
        </p:nvSpPr>
        <p:spPr>
          <a:xfrm>
            <a:off x="822127" y="3224213"/>
            <a:ext cx="6206490" cy="7515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950"/>
              </a:lnSpc>
              <a:buSzPct val="100000"/>
              <a:buChar char="•"/>
            </a:pPr>
            <a:r>
              <a:rPr lang="en-US" sz="18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It is a </a:t>
            </a:r>
            <a:r>
              <a:rPr lang="en-US" sz="180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compact, high-contrast</a:t>
            </a:r>
            <a:r>
              <a:rPr lang="en-US" sz="18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screen, ensuring readings are clear even in low light.</a:t>
            </a:r>
            <a:endParaRPr lang="en-US" sz="1800" dirty="0"/>
          </a:p>
        </p:txBody>
      </p:sp>
      <p:sp>
        <p:nvSpPr>
          <p:cNvPr id="5" name="Text 3"/>
          <p:cNvSpPr/>
          <p:nvPr/>
        </p:nvSpPr>
        <p:spPr>
          <a:xfrm>
            <a:off x="822127" y="4057888"/>
            <a:ext cx="6206490" cy="7515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950"/>
              </a:lnSpc>
              <a:buSzPct val="100000"/>
              <a:buChar char="•"/>
            </a:pPr>
            <a:r>
              <a:rPr lang="en-US" sz="18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Displays comprehensive data: temperature, humidity, gas concentration (e.g., as an AQI value), and PM levels.</a:t>
            </a:r>
            <a:endParaRPr lang="en-US" sz="1800" dirty="0"/>
          </a:p>
        </p:txBody>
      </p:sp>
      <p:sp>
        <p:nvSpPr>
          <p:cNvPr id="6" name="Text 4"/>
          <p:cNvSpPr/>
          <p:nvPr/>
        </p:nvSpPr>
        <p:spPr>
          <a:xfrm>
            <a:off x="822127" y="4891564"/>
            <a:ext cx="6206490" cy="7515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950"/>
              </a:lnSpc>
              <a:buSzPct val="100000"/>
              <a:buChar char="•"/>
            </a:pPr>
            <a:r>
              <a:rPr lang="en-US" sz="18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Utilises the efficient </a:t>
            </a:r>
            <a:r>
              <a:rPr lang="en-US" sz="180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I2C interface</a:t>
            </a:r>
            <a:r>
              <a:rPr lang="en-US" sz="18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for simple connection and minimal wiring with the ESP32.</a:t>
            </a:r>
            <a:endParaRPr lang="en-US" sz="1800" dirty="0"/>
          </a:p>
        </p:txBody>
      </p:sp>
      <p:sp>
        <p:nvSpPr>
          <p:cNvPr id="7" name="Text 5"/>
          <p:cNvSpPr/>
          <p:nvPr/>
        </p:nvSpPr>
        <p:spPr>
          <a:xfrm>
            <a:off x="822127" y="5725239"/>
            <a:ext cx="6206490" cy="7515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950"/>
              </a:lnSpc>
              <a:buSzPct val="100000"/>
              <a:buChar char="•"/>
            </a:pPr>
            <a:r>
              <a:rPr lang="en-US" sz="18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Low power consumption makes it ideal for continuously running environmental monitoring projects.</a:t>
            </a:r>
            <a:endParaRPr lang="en-US" sz="1800" dirty="0"/>
          </a:p>
        </p:txBody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9403" y="1011555"/>
            <a:ext cx="6206490" cy="62064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06147" y="874276"/>
            <a:ext cx="6825020" cy="3848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Breadboard Integration: Bringing It All Together</a:t>
            </a:r>
            <a:endParaRPr lang="en-US" sz="2400" dirty="0"/>
          </a:p>
        </p:txBody>
      </p:sp>
      <p:sp>
        <p:nvSpPr>
          <p:cNvPr id="4" name="Text 1"/>
          <p:cNvSpPr/>
          <p:nvPr/>
        </p:nvSpPr>
        <p:spPr>
          <a:xfrm>
            <a:off x="606147" y="1518761"/>
            <a:ext cx="7931706" cy="5543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The breadboard setup serves as a flexible prototype environment, connecting all components in a cohesive, functional unit.</a:t>
            </a:r>
            <a:endParaRPr lang="en-US" sz="1350" dirty="0"/>
          </a:p>
        </p:txBody>
      </p:sp>
      <p:sp>
        <p:nvSpPr>
          <p:cNvPr id="5" name="Shape 2"/>
          <p:cNvSpPr/>
          <p:nvPr/>
        </p:nvSpPr>
        <p:spPr>
          <a:xfrm>
            <a:off x="606147" y="2267903"/>
            <a:ext cx="692706" cy="1244918"/>
          </a:xfrm>
          <a:prstGeom prst="roundRect">
            <a:avLst>
              <a:gd name="adj" fmla="val 360027"/>
            </a:avLst>
          </a:prstGeom>
          <a:solidFill>
            <a:srgbClr val="0A081B"/>
          </a:solidFill>
          <a:ln w="15240">
            <a:solidFill>
              <a:srgbClr val="16FFBB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822603" y="2727960"/>
            <a:ext cx="259675" cy="3246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20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1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1471970" y="2441019"/>
            <a:ext cx="1924288" cy="2405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Sensor Placement</a:t>
            </a:r>
            <a:endParaRPr lang="en-US" sz="1500" dirty="0"/>
          </a:p>
        </p:txBody>
      </p:sp>
      <p:sp>
        <p:nvSpPr>
          <p:cNvPr id="8" name="Text 5"/>
          <p:cNvSpPr/>
          <p:nvPr/>
        </p:nvSpPr>
        <p:spPr>
          <a:xfrm>
            <a:off x="1471970" y="2785348"/>
            <a:ext cx="7065883" cy="5543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MQ135, DHT11, and GP2Y1010AU0F are strategically placed and wired for power and data transmission.</a:t>
            </a:r>
            <a:endParaRPr lang="en-US" sz="1350" dirty="0"/>
          </a:p>
        </p:txBody>
      </p:sp>
      <p:sp>
        <p:nvSpPr>
          <p:cNvPr id="9" name="Shape 6"/>
          <p:cNvSpPr/>
          <p:nvPr/>
        </p:nvSpPr>
        <p:spPr>
          <a:xfrm>
            <a:off x="606147" y="3685937"/>
            <a:ext cx="692706" cy="1039058"/>
          </a:xfrm>
          <a:prstGeom prst="roundRect">
            <a:avLst>
              <a:gd name="adj" fmla="val 360027"/>
            </a:avLst>
          </a:prstGeom>
          <a:solidFill>
            <a:srgbClr val="0A081B"/>
          </a:solidFill>
          <a:ln w="15240">
            <a:solidFill>
              <a:srgbClr val="29DDDA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822603" y="4043124"/>
            <a:ext cx="259675" cy="3246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20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2</a:t>
            </a:r>
            <a:endParaRPr lang="en-US" sz="2000" dirty="0"/>
          </a:p>
        </p:txBody>
      </p:sp>
      <p:sp>
        <p:nvSpPr>
          <p:cNvPr id="11" name="Text 8"/>
          <p:cNvSpPr/>
          <p:nvPr/>
        </p:nvSpPr>
        <p:spPr>
          <a:xfrm>
            <a:off x="1471970" y="3859054"/>
            <a:ext cx="1924288" cy="2405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Interfacing</a:t>
            </a:r>
            <a:endParaRPr lang="en-US" sz="1500" dirty="0"/>
          </a:p>
        </p:txBody>
      </p:sp>
      <p:sp>
        <p:nvSpPr>
          <p:cNvPr id="12" name="Text 9"/>
          <p:cNvSpPr/>
          <p:nvPr/>
        </p:nvSpPr>
        <p:spPr>
          <a:xfrm>
            <a:off x="1471970" y="4203383"/>
            <a:ext cx="7065883" cy="2771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Sensors are connected to the ESP32’s designated analog and digital input/output pins.</a:t>
            </a:r>
            <a:endParaRPr lang="en-US" sz="1350" dirty="0"/>
          </a:p>
        </p:txBody>
      </p:sp>
      <p:sp>
        <p:nvSpPr>
          <p:cNvPr id="13" name="Shape 10"/>
          <p:cNvSpPr/>
          <p:nvPr/>
        </p:nvSpPr>
        <p:spPr>
          <a:xfrm>
            <a:off x="606147" y="4898112"/>
            <a:ext cx="692706" cy="1039058"/>
          </a:xfrm>
          <a:prstGeom prst="roundRect">
            <a:avLst>
              <a:gd name="adj" fmla="val 360027"/>
            </a:avLst>
          </a:prstGeom>
          <a:solidFill>
            <a:srgbClr val="0A081B"/>
          </a:solidFill>
          <a:ln w="15240">
            <a:solidFill>
              <a:srgbClr val="37A7E7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822603" y="5255300"/>
            <a:ext cx="259675" cy="3246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20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3</a:t>
            </a:r>
            <a:endParaRPr lang="en-US" sz="2000" dirty="0"/>
          </a:p>
        </p:txBody>
      </p:sp>
      <p:sp>
        <p:nvSpPr>
          <p:cNvPr id="15" name="Text 12"/>
          <p:cNvSpPr/>
          <p:nvPr/>
        </p:nvSpPr>
        <p:spPr>
          <a:xfrm>
            <a:off x="1471970" y="5071229"/>
            <a:ext cx="1924288" cy="2405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OLED Connection</a:t>
            </a:r>
            <a:endParaRPr lang="en-US" sz="1500" dirty="0"/>
          </a:p>
        </p:txBody>
      </p:sp>
      <p:sp>
        <p:nvSpPr>
          <p:cNvPr id="16" name="Text 13"/>
          <p:cNvSpPr/>
          <p:nvPr/>
        </p:nvSpPr>
        <p:spPr>
          <a:xfrm>
            <a:off x="1471970" y="5415558"/>
            <a:ext cx="7065883" cy="2771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The OLED display connects using the I2C protocol, simplifying the communication bus.</a:t>
            </a:r>
            <a:endParaRPr lang="en-US" sz="1350" dirty="0"/>
          </a:p>
        </p:txBody>
      </p:sp>
      <p:sp>
        <p:nvSpPr>
          <p:cNvPr id="17" name="Shape 14"/>
          <p:cNvSpPr/>
          <p:nvPr/>
        </p:nvSpPr>
        <p:spPr>
          <a:xfrm>
            <a:off x="606147" y="6110288"/>
            <a:ext cx="692706" cy="1244918"/>
          </a:xfrm>
          <a:prstGeom prst="roundRect">
            <a:avLst>
              <a:gd name="adj" fmla="val 360027"/>
            </a:avLst>
          </a:prstGeom>
          <a:solidFill>
            <a:srgbClr val="0A081B"/>
          </a:solidFill>
          <a:ln w="15240">
            <a:solidFill>
              <a:srgbClr val="091231"/>
            </a:solidFill>
            <a:prstDash val="solid"/>
          </a:ln>
        </p:spPr>
      </p:sp>
      <p:sp>
        <p:nvSpPr>
          <p:cNvPr id="18" name="Text 15"/>
          <p:cNvSpPr/>
          <p:nvPr/>
        </p:nvSpPr>
        <p:spPr>
          <a:xfrm>
            <a:off x="822603" y="6570345"/>
            <a:ext cx="259675" cy="3246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20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4</a:t>
            </a:r>
            <a:endParaRPr lang="en-US" sz="2000" dirty="0"/>
          </a:p>
        </p:txBody>
      </p:sp>
      <p:sp>
        <p:nvSpPr>
          <p:cNvPr id="19" name="Text 16"/>
          <p:cNvSpPr/>
          <p:nvPr/>
        </p:nvSpPr>
        <p:spPr>
          <a:xfrm>
            <a:off x="1471970" y="6283404"/>
            <a:ext cx="1924288" cy="2405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Prototype Flexibility</a:t>
            </a:r>
            <a:endParaRPr lang="en-US" sz="1500" dirty="0"/>
          </a:p>
        </p:txBody>
      </p:sp>
      <p:sp>
        <p:nvSpPr>
          <p:cNvPr id="20" name="Text 17"/>
          <p:cNvSpPr/>
          <p:nvPr/>
        </p:nvSpPr>
        <p:spPr>
          <a:xfrm>
            <a:off x="1471970" y="6627733"/>
            <a:ext cx="7065883" cy="5543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The modular breadboard allows for easy testing, calibration adjustments, and future sensor expansion.</a:t>
            </a:r>
            <a:endParaRPr lang="en-US" sz="1350" dirty="0"/>
          </a:p>
        </p:txBody>
      </p:sp>
      <p:pic>
        <p:nvPicPr>
          <p:cNvPr id="24" name="Picture 23" descr="A circuit board with wires&#10;&#10;AI-generated content may be incorrect.">
            <a:extLst>
              <a:ext uri="{FF2B5EF4-FFF2-40B4-BE49-F238E27FC236}">
                <a16:creationId xmlns:a16="http://schemas.microsoft.com/office/drawing/2014/main" id="{382A9178-EBCC-5C32-F485-0B9B409F22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7884" y="0"/>
            <a:ext cx="6292515" cy="822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</TotalTime>
  <Words>932</Words>
  <Application>Microsoft Office PowerPoint</Application>
  <PresentationFormat>Custom</PresentationFormat>
  <Paragraphs>114</Paragraphs>
  <Slides>11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Barlow</vt:lpstr>
      <vt:lpstr>Spline Sans Bold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Sanju Yuvanesh</cp:lastModifiedBy>
  <cp:revision>4</cp:revision>
  <dcterms:created xsi:type="dcterms:W3CDTF">2025-10-15T16:10:11Z</dcterms:created>
  <dcterms:modified xsi:type="dcterms:W3CDTF">2025-10-16T16:27:13Z</dcterms:modified>
</cp:coreProperties>
</file>